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75" r:id="rId5"/>
    <p:sldId id="272" r:id="rId6"/>
    <p:sldId id="259" r:id="rId7"/>
    <p:sldId id="260" r:id="rId8"/>
    <p:sldId id="271" r:id="rId9"/>
    <p:sldId id="270" r:id="rId10"/>
    <p:sldId id="265" r:id="rId11"/>
    <p:sldId id="266" r:id="rId12"/>
    <p:sldId id="263" r:id="rId13"/>
    <p:sldId id="264" r:id="rId14"/>
    <p:sldId id="261" r:id="rId15"/>
    <p:sldId id="262" r:id="rId16"/>
    <p:sldId id="273" r:id="rId17"/>
    <p:sldId id="274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137F8-E494-24BC-17CA-686E06C0EEEB}" v="882" dt="2019-11-18T03:14:32.847"/>
    <p1510:client id="{58664CB9-D65E-C278-ADB5-334B85FDE5F0}" v="8" dt="2019-12-06T02:22:14.890"/>
    <p1510:client id="{59B1FC46-4DFA-7041-87D2-C7DDD896D781}" v="146" dt="2019-12-06T05:45:59.770"/>
    <p1510:client id="{6226AB45-C815-E991-8037-A63AF2D2B71C}" v="257" dt="2019-11-18T17:16:59.895"/>
    <p1510:client id="{6278A104-6DF3-A587-8AC4-14CD3CC68B6A}" v="44" dt="2019-11-18T02:32:24.764"/>
    <p1510:client id="{7716EF42-4BDC-0C39-FDD5-7CB874F6F6DB}" v="50" dt="2019-11-18T16:23:50.991"/>
    <p1510:client id="{9E0EBEA9-B9CD-D802-2ACA-0E194ABE9D72}" v="242" dt="2019-12-03T02:29:33.129"/>
    <p1510:client id="{B1A0F47E-C3AF-7150-3F4D-DC55BD088E3A}" v="34" dt="2019-11-18T17:02:40.310"/>
    <p1510:client id="{B963C0CA-042E-BE22-D89A-1CC64992E89E}" v="10" dt="2019-11-18T02:10:01.026"/>
    <p1510:client id="{CAF2FB3B-4D41-C977-CC62-C10F74F5666F}" v="26" dt="2019-12-06T01:14:01.176"/>
    <p1510:client id="{D31AD7ED-6B31-8287-EBC1-61D9591680E2}" v="2105" dt="2019-11-18T02:39:53.399"/>
    <p1510:client id="{D7690DFF-6FC2-1149-D738-CACDF4B3C6AD}" v="302" dt="2019-11-18T02:56:28.957"/>
    <p1510:client id="{DC773B46-0D16-448C-9FA9-E9D0A00DF78B}" v="1" dt="2019-12-03T02:09:57.520"/>
    <p1510:client id="{E8944529-B37D-2010-90E5-C629DE8E8D53}" v="6" dt="2019-11-18T18:28:48.324"/>
    <p1510:client id="{EDD065C0-1341-4EA6-B7AA-03D11F457470}" v="239" dt="2019-11-18T14:57:18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EB550-B82F-489B-8995-0D6B462AA795}" type="datetimeFigureOut">
              <a:rPr lang="en-US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8DD76-944E-41C1-B406-9124FEAE018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5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-How do you quantify best?</a:t>
            </a:r>
          </a:p>
          <a:p>
            <a:r>
              <a:rPr lang="en-US">
                <a:cs typeface="Calibri"/>
              </a:rPr>
              <a:t>-What made you settle on this definition?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8DD76-944E-41C1-B406-9124FEAE0185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0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-Which dataset did you use?</a:t>
            </a:r>
          </a:p>
          <a:p>
            <a:r>
              <a:rPr lang="en-US">
                <a:cs typeface="Calibri"/>
              </a:rPr>
              <a:t>-Why did you pick these specific datasets?</a:t>
            </a:r>
          </a:p>
          <a:p>
            <a:r>
              <a:rPr lang="en-US">
                <a:cs typeface="Calibri"/>
              </a:rPr>
              <a:t>-Explain the details about these datasets(how many datapoints, when was it started, is it a current dataset, who collected )</a:t>
            </a:r>
          </a:p>
          <a:p>
            <a:r>
              <a:rPr lang="en-US">
                <a:cs typeface="Calibri"/>
              </a:rPr>
              <a:t>FIRE DATA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8DD76-944E-41C1-B406-9124FEAE0185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3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0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7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9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12/6/19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12/6/19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8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12/6/19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8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27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6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0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33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yousjay/CMPINF-0010-Final-Project/blob/master/Panther%20Central%20Project.ipynb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A group of clouds in the sky&#10;&#10;Description generated with very high confidence">
            <a:extLst>
              <a:ext uri="{FF2B5EF4-FFF2-40B4-BE49-F238E27FC236}">
                <a16:creationId xmlns:a16="http://schemas.microsoft.com/office/drawing/2014/main" id="{D529CDEB-FE29-4634-BBCB-D45AEC8B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81" b="148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BEST NEIGHBORHOOD IN PITTSBURGH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BY Simon, Janet, and Kyle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55A9C9-08EB-4EEB-98F3-6E1F1196B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082" y="-114822"/>
            <a:ext cx="13505145" cy="7597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09BDD6-EBD9-4F1B-BFAA-283D9500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Neighborhood in Pittsburgh?</a:t>
            </a:r>
          </a:p>
        </p:txBody>
      </p:sp>
    </p:spTree>
    <p:extLst>
      <p:ext uri="{BB962C8B-B14F-4D97-AF65-F5344CB8AC3E}">
        <p14:creationId xmlns:p14="http://schemas.microsoft.com/office/powerpoint/2010/main" val="356226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7E7E-769A-4127-9E59-60A5BD32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East Carnegie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EF7F7-EA27-41FC-BC12-B494133E0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>
                <a:ea typeface="+mn-lt"/>
                <a:cs typeface="+mn-lt"/>
              </a:rPr>
              <a:t>Fire Statistics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85568-C728-48A4-8AA3-B47BCED3B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41527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Number of Fires: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FBB85-47F1-441F-81FC-A8CA58B2D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>
                <a:ea typeface="+mn-lt"/>
                <a:cs typeface="+mn-lt"/>
              </a:rPr>
              <a:t>Arrest Statistics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50413-94DB-4331-AE42-ED3F11FC2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41527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Number of Arrests: 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6555B-7C24-4AA4-AA83-36A74C2D9314}"/>
              </a:ext>
            </a:extLst>
          </p:cNvPr>
          <p:cNvSpPr txBox="1"/>
          <p:nvPr/>
        </p:nvSpPr>
        <p:spPr>
          <a:xfrm>
            <a:off x="3638550" y="4257675"/>
            <a:ext cx="43719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Number of Points:</a:t>
            </a:r>
            <a:r>
              <a:rPr lang="en-US" sz="2800"/>
              <a:t>48 points</a:t>
            </a:r>
          </a:p>
        </p:txBody>
      </p:sp>
      <p:pic>
        <p:nvPicPr>
          <p:cNvPr id="10" name="Picture 10" descr="A picture containing standing, man, sign, suit&#10;&#10;Description generated with very high confidence">
            <a:extLst>
              <a:ext uri="{FF2B5EF4-FFF2-40B4-BE49-F238E27FC236}">
                <a16:creationId xmlns:a16="http://schemas.microsoft.com/office/drawing/2014/main" id="{654C3008-0D5E-4B1E-B25C-0118DA14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760470"/>
            <a:ext cx="3267075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17C0-3C1B-41D4-9A8C-5FD709C4CB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Worst Neighborhood in Pittsburgh?</a:t>
            </a:r>
          </a:p>
        </p:txBody>
      </p:sp>
    </p:spTree>
    <p:extLst>
      <p:ext uri="{BB962C8B-B14F-4D97-AF65-F5344CB8AC3E}">
        <p14:creationId xmlns:p14="http://schemas.microsoft.com/office/powerpoint/2010/main" val="377406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15691-2D76-4626-98AB-825382CA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Squirrel Hill South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10681-4C21-4EDA-9B8F-FD3AF40BD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Fire Statistics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3A2EE-C642-4687-9BC2-F55DD4581C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Number of Fires:126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F306-3EF9-43F4-B165-64F2C6EDE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Arrest Statistics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38DEA-DE77-4A84-8C81-A880FBB2C26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Number of Arrests:1066</a:t>
            </a:r>
          </a:p>
        </p:txBody>
      </p:sp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5B2751D-C481-4AA5-8737-02D92AF2F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798529"/>
            <a:ext cx="3448050" cy="2308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68D80A-7E8B-45C9-9074-12F3B19CD9C6}"/>
              </a:ext>
            </a:extLst>
          </p:cNvPr>
          <p:cNvSpPr txBox="1"/>
          <p:nvPr/>
        </p:nvSpPr>
        <p:spPr>
          <a:xfrm>
            <a:off x="3790622" y="4074401"/>
            <a:ext cx="44386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Number of Points:</a:t>
            </a:r>
            <a:r>
              <a:rPr lang="en-US" sz="2800" dirty="0"/>
              <a:t> 1698</a:t>
            </a:r>
          </a:p>
        </p:txBody>
      </p:sp>
    </p:spTree>
    <p:extLst>
      <p:ext uri="{BB962C8B-B14F-4D97-AF65-F5344CB8AC3E}">
        <p14:creationId xmlns:p14="http://schemas.microsoft.com/office/powerpoint/2010/main" val="112986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player, ball, holding, standing&#10;&#10;Description generated with very high confidence">
            <a:extLst>
              <a:ext uri="{FF2B5EF4-FFF2-40B4-BE49-F238E27FC236}">
                <a16:creationId xmlns:a16="http://schemas.microsoft.com/office/drawing/2014/main" id="{083AAA29-FF57-425D-A2A0-DF3A5A063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4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C865C-6B15-4FC4-A7D5-13A873855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en-US" sz="4600">
                <a:solidFill>
                  <a:schemeClr val="tx1"/>
                </a:solidFill>
              </a:rPr>
              <a:t>Is There Any Correlation or Causation?</a:t>
            </a:r>
          </a:p>
        </p:txBody>
      </p: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7973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9E589-0B15-4B0F-B333-E5A70A42AC8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551238" y="0"/>
            <a:ext cx="4640262" cy="736600"/>
          </a:xfrm>
        </p:spPr>
        <p:txBody>
          <a:bodyPr vert="horz" lIns="0" tIns="45720" rIns="0" bIns="45720" rtlCol="0" anchor="t">
            <a:noAutofit/>
          </a:bodyPr>
          <a:lstStyle/>
          <a:p>
            <a:pPr algn="ctr"/>
            <a:r>
              <a:rPr lang="en-US" sz="3600"/>
              <a:t>FIRES</a:t>
            </a:r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5576B-15BA-4E39-9F9F-30FF2A5FD71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1425" y="2695575"/>
            <a:ext cx="4638675" cy="736600"/>
          </a:xfrm>
        </p:spPr>
        <p:txBody>
          <a:bodyPr vert="horz" lIns="0" tIns="45720" rIns="0" bIns="45720" rtlCol="0" anchor="t">
            <a:noAutofit/>
          </a:bodyPr>
          <a:lstStyle/>
          <a:p>
            <a:pPr algn="ctr"/>
            <a:r>
              <a:rPr lang="en-US" sz="4000"/>
              <a:t>ARRESTS</a:t>
            </a:r>
            <a:endParaRPr lang="en-US"/>
          </a:p>
          <a:p>
            <a:endParaRPr lang="en-US" sz="4000"/>
          </a:p>
        </p:txBody>
      </p:sp>
      <p:pic>
        <p:nvPicPr>
          <p:cNvPr id="7" name="Picture 7" descr="A pencil and paper&#10;&#10;Description generated with high confidence">
            <a:extLst>
              <a:ext uri="{FF2B5EF4-FFF2-40B4-BE49-F238E27FC236}">
                <a16:creationId xmlns:a16="http://schemas.microsoft.com/office/drawing/2014/main" id="{93B2065B-8D01-4BAE-8A49-057BD8EF2E3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85825" y="614363"/>
            <a:ext cx="9974263" cy="2303462"/>
          </a:xfr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C22124F-79B4-483A-8898-7494D033503D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041869" y="3366030"/>
            <a:ext cx="9658350" cy="2709862"/>
          </a:xfrm>
        </p:spPr>
      </p:pic>
    </p:spTree>
    <p:extLst>
      <p:ext uri="{BB962C8B-B14F-4D97-AF65-F5344CB8AC3E}">
        <p14:creationId xmlns:p14="http://schemas.microsoft.com/office/powerpoint/2010/main" val="3191777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C351-0608-4C64-A5DA-E817B336D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39232-6886-4304-A8F7-520D1F204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Highest Arrests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61D86-0AF0-4A6B-91CF-22643CB09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3206" y="2657237"/>
            <a:ext cx="4639736" cy="2910820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200">
                <a:ea typeface="+mn-lt"/>
                <a:cs typeface="+mn-lt"/>
              </a:rPr>
              <a:t>Shadyside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200" u="sng">
                <a:ea typeface="+mn-lt"/>
                <a:cs typeface="+mn-lt"/>
              </a:rPr>
              <a:t>Squirrel Hill South(of Forbes)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200">
                <a:ea typeface="+mn-lt"/>
                <a:cs typeface="+mn-lt"/>
              </a:rPr>
              <a:t>North Oakland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200">
                <a:ea typeface="+mn-lt"/>
                <a:cs typeface="+mn-lt"/>
              </a:rPr>
              <a:t>Squirrel Hill North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200">
                <a:ea typeface="+mn-lt"/>
                <a:cs typeface="+mn-lt"/>
              </a:rPr>
              <a:t>Central Northside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200">
                <a:ea typeface="+mn-lt"/>
                <a:cs typeface="+mn-lt"/>
              </a:rPr>
              <a:t>Middle Hill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200" u="sng">
                <a:ea typeface="+mn-lt"/>
                <a:cs typeface="+mn-lt"/>
              </a:rPr>
              <a:t>East Liberty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200">
                <a:ea typeface="+mn-lt"/>
                <a:cs typeface="+mn-lt"/>
              </a:rPr>
              <a:t>Lower Oakland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200" u="sng">
                <a:ea typeface="+mn-lt"/>
                <a:cs typeface="+mn-lt"/>
              </a:rPr>
              <a:t>Mount Washington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200" u="sng">
                <a:ea typeface="+mn-lt"/>
                <a:cs typeface="+mn-lt"/>
              </a:rPr>
              <a:t>Homewood</a:t>
            </a:r>
            <a:r>
              <a:rPr lang="en-US" sz="1200">
                <a:ea typeface="+mn-lt"/>
                <a:cs typeface="+mn-lt"/>
              </a:rPr>
              <a:t> South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73B2EF-2889-43F5-B22D-7785EF625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Highest Fires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16716-F25E-4C81-9CB6-0A607C2B3D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9500" y="2581977"/>
            <a:ext cx="4639736" cy="2910821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 algn="ctr">
              <a:buAutoNum type="arabicPeriod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Carrick</a:t>
            </a:r>
          </a:p>
          <a:p>
            <a:pPr marL="342900" indent="-342900" algn="ctr">
              <a:buAutoNum type="arabicPeriod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Central Business District</a:t>
            </a:r>
          </a:p>
          <a:p>
            <a:pPr marL="342900" indent="-342900" algn="ctr">
              <a:buAutoNum type="arabicPeriod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Southside Flats</a:t>
            </a:r>
          </a:p>
          <a:p>
            <a:pPr marL="342900" indent="-342900" algn="ctr">
              <a:buAutoNum type="arabicPeriod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Hazelwood</a:t>
            </a:r>
          </a:p>
          <a:p>
            <a:pPr marL="342900" indent="-342900" algn="ctr">
              <a:buAutoNum type="arabicPeriod"/>
            </a:pPr>
            <a:r>
              <a:rPr lang="en-US" sz="1200" u="sng">
                <a:solidFill>
                  <a:schemeClr val="tx1"/>
                </a:solidFill>
                <a:ea typeface="+mn-lt"/>
                <a:cs typeface="+mn-lt"/>
              </a:rPr>
              <a:t>Squirrel Hill South(of Forbes)</a:t>
            </a:r>
          </a:p>
          <a:p>
            <a:pPr marL="342900" indent="-342900" algn="ctr">
              <a:buAutoNum type="arabicPeriod"/>
            </a:pPr>
            <a:r>
              <a:rPr lang="en-US" sz="1200" u="sng">
                <a:solidFill>
                  <a:schemeClr val="tx1"/>
                </a:solidFill>
                <a:ea typeface="+mn-lt"/>
                <a:cs typeface="+mn-lt"/>
              </a:rPr>
              <a:t>East Liberty</a:t>
            </a:r>
          </a:p>
          <a:p>
            <a:pPr marL="342900" indent="-342900" algn="ctr">
              <a:buAutoNum type="arabicPeriod"/>
            </a:pPr>
            <a:r>
              <a:rPr lang="en-US" sz="1200" u="sng">
                <a:solidFill>
                  <a:schemeClr val="tx1"/>
                </a:solidFill>
                <a:ea typeface="+mn-lt"/>
                <a:cs typeface="+mn-lt"/>
              </a:rPr>
              <a:t>Homewood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 North</a:t>
            </a:r>
          </a:p>
          <a:p>
            <a:pPr marL="342900" indent="-342900" algn="ctr">
              <a:buAutoNum type="arabicPeriod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Lincoln-</a:t>
            </a:r>
            <a:r>
              <a:rPr lang="en-US" sz="1200" err="1">
                <a:solidFill>
                  <a:schemeClr val="tx1"/>
                </a:solidFill>
                <a:ea typeface="+mn-lt"/>
                <a:cs typeface="+mn-lt"/>
              </a:rPr>
              <a:t>Lemington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-Belmar</a:t>
            </a:r>
          </a:p>
          <a:p>
            <a:pPr marL="342900" indent="-342900" algn="ctr">
              <a:buAutoNum type="arabicPeriod"/>
            </a:pPr>
            <a:r>
              <a:rPr lang="en-US" sz="1200" u="sng">
                <a:solidFill>
                  <a:schemeClr val="tx1"/>
                </a:solidFill>
                <a:ea typeface="+mn-lt"/>
                <a:cs typeface="+mn-lt"/>
              </a:rPr>
              <a:t>Mouth Washington</a:t>
            </a:r>
          </a:p>
          <a:p>
            <a:pPr marL="342900" indent="-342900" algn="ctr">
              <a:buAutoNum type="arabicPeriod"/>
            </a:pPr>
            <a:r>
              <a:rPr lang="en-US" sz="1200" err="1">
                <a:solidFill>
                  <a:schemeClr val="tx1"/>
                </a:solidFill>
                <a:ea typeface="+mn-lt"/>
                <a:cs typeface="+mn-lt"/>
              </a:rPr>
              <a:t>Sheraden</a:t>
            </a:r>
            <a:endParaRPr lang="en-US" sz="1200">
              <a:solidFill>
                <a:schemeClr val="tx1"/>
              </a:solidFill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92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27BB-59FF-42AC-AB77-25F5474D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DBBCB-939B-4FC0-8584-063584030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Lowest Arrests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9316C-CD46-4034-A82E-BB96BBB37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638423"/>
            <a:ext cx="4639736" cy="3230672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u="sng">
                <a:ea typeface="+mn-lt"/>
                <a:cs typeface="+mn-lt"/>
              </a:rPr>
              <a:t>East Carnegie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err="1">
                <a:ea typeface="+mn-lt"/>
                <a:cs typeface="+mn-lt"/>
              </a:rPr>
              <a:t>Harpen</a:t>
            </a:r>
            <a:r>
              <a:rPr lang="en-US" sz="1200">
                <a:ea typeface="+mn-lt"/>
                <a:cs typeface="+mn-lt"/>
              </a:rPr>
              <a:t> Hilltop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u="sng">
                <a:ea typeface="+mn-lt"/>
                <a:cs typeface="+mn-lt"/>
              </a:rPr>
              <a:t>Swisshelm Park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>
                <a:ea typeface="+mn-lt"/>
                <a:cs typeface="+mn-lt"/>
              </a:rPr>
              <a:t>Bon Air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err="1">
                <a:ea typeface="+mn-lt"/>
                <a:cs typeface="+mn-lt"/>
              </a:rPr>
              <a:t>Esplen</a:t>
            </a:r>
            <a:endParaRPr lang="en-US" sz="1200">
              <a:ea typeface="+mn-lt"/>
              <a:cs typeface="+mn-lt"/>
            </a:endParaRP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>
                <a:ea typeface="+mn-lt"/>
                <a:cs typeface="+mn-lt"/>
              </a:rPr>
              <a:t>West End Valley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u="sng">
                <a:ea typeface="+mn-lt"/>
                <a:cs typeface="+mn-lt"/>
              </a:rPr>
              <a:t>Regent Square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>
                <a:ea typeface="+mn-lt"/>
                <a:cs typeface="+mn-lt"/>
              </a:rPr>
              <a:t>California Ave.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>
                <a:ea typeface="+mn-lt"/>
                <a:cs typeface="+mn-lt"/>
              </a:rPr>
              <a:t>Morningside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>
                <a:ea typeface="+mn-lt"/>
                <a:cs typeface="+mn-lt"/>
              </a:rPr>
              <a:t>Elliot</a:t>
            </a:r>
          </a:p>
          <a:p>
            <a:endParaRPr lang="en-US" sz="1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86603-0BD0-44B4-921E-61F384110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Lowest Fires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DE0D-C21E-42B5-A7A0-76E69518E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685459"/>
            <a:ext cx="4639736" cy="3804523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>
                <a:ea typeface="+mn-lt"/>
                <a:cs typeface="+mn-lt"/>
              </a:rPr>
              <a:t>Mount Oliver Borough</a:t>
            </a:r>
            <a:endParaRPr lang="en-US" sz="1200"/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u="sng">
                <a:ea typeface="+mn-lt"/>
                <a:cs typeface="+mn-lt"/>
              </a:rPr>
              <a:t>Regent Square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u="sng">
                <a:ea typeface="+mn-lt"/>
                <a:cs typeface="+mn-lt"/>
              </a:rPr>
              <a:t>East Carnegie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>
                <a:ea typeface="+mn-lt"/>
                <a:cs typeface="+mn-lt"/>
              </a:rPr>
              <a:t>Mount Oliver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>
                <a:ea typeface="+mn-lt"/>
                <a:cs typeface="+mn-lt"/>
              </a:rPr>
              <a:t>Arlington Heights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>
                <a:ea typeface="+mn-lt"/>
                <a:cs typeface="+mn-lt"/>
              </a:rPr>
              <a:t>Oakwood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>
                <a:ea typeface="+mn-lt"/>
                <a:cs typeface="+mn-lt"/>
              </a:rPr>
              <a:t>Hays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err="1">
                <a:ea typeface="+mn-lt"/>
                <a:cs typeface="+mn-lt"/>
              </a:rPr>
              <a:t>Chartiers</a:t>
            </a:r>
            <a:r>
              <a:rPr lang="en-US" sz="1200">
                <a:ea typeface="+mn-lt"/>
                <a:cs typeface="+mn-lt"/>
              </a:rPr>
              <a:t> City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u="sng">
                <a:ea typeface="+mn-lt"/>
                <a:cs typeface="+mn-lt"/>
              </a:rPr>
              <a:t>Swisshelm Park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>
                <a:ea typeface="+mn-lt"/>
                <a:cs typeface="+mn-lt"/>
              </a:rPr>
              <a:t>St. Clair</a:t>
            </a:r>
          </a:p>
          <a:p>
            <a:pPr marL="342900" indent="-3429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96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57BB591A-5CAD-4AF7-91DD-C5C9D506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375" y="1079326"/>
            <a:ext cx="5185776" cy="5185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90862-E510-4842-8140-8811FF393CD6}"/>
              </a:ext>
            </a:extLst>
          </p:cNvPr>
          <p:cNvSpPr txBox="1"/>
          <p:nvPr/>
        </p:nvSpPr>
        <p:spPr>
          <a:xfrm>
            <a:off x="3162300" y="-85725"/>
            <a:ext cx="586739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>
                <a:solidFill>
                  <a:schemeClr val="accent6">
                    <a:lumMod val="50000"/>
                  </a:schemeClr>
                </a:solidFill>
              </a:rPr>
              <a:t>Thank You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4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CFC8-B1DF-48B0-84E9-21E52E78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Do You Quantify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491E8-68CA-4DDB-B62B-66980D42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Fill Me In</a:t>
            </a: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B0A6A-5FF1-47B7-AB7B-F152A2B49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Living Assistance based upon help needed to be provided by the city of Pittsburgh for these neighborhoods in regard to fires police incident reports, and crime arrests.</a:t>
            </a:r>
          </a:p>
        </p:txBody>
      </p:sp>
      <p:pic>
        <p:nvPicPr>
          <p:cNvPr id="12" name="Picture 13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A7B7AB0E-7735-4A1E-B466-875B465B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147" y="775439"/>
            <a:ext cx="7101212" cy="52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9282-EB44-42AF-A5FB-3D274C32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Where's the Data?</a:t>
            </a: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12B3FAC7-ED95-4B89-A1DB-F2ED97E8F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2145" y="1993901"/>
            <a:ext cx="5882419" cy="3760891"/>
          </a:xfrm>
        </p:spPr>
      </p:pic>
      <p:pic>
        <p:nvPicPr>
          <p:cNvPr id="6" name="Picture 6" descr="A picture containing person, outdoor, street, girl&#10;&#10;Description generated with very high confidence">
            <a:extLst>
              <a:ext uri="{FF2B5EF4-FFF2-40B4-BE49-F238E27FC236}">
                <a16:creationId xmlns:a16="http://schemas.microsoft.com/office/drawing/2014/main" id="{F1F62B53-B027-40A0-B55A-01656C74A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989" y="1950094"/>
            <a:ext cx="3143250" cy="37585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7C6AFA-E239-4915-8195-AE6C6CB2AA6D}"/>
              </a:ext>
            </a:extLst>
          </p:cNvPr>
          <p:cNvSpPr txBox="1"/>
          <p:nvPr/>
        </p:nvSpPr>
        <p:spPr>
          <a:xfrm>
            <a:off x="7258050" y="4876800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 i="1">
                <a:solidFill>
                  <a:srgbClr val="FFFF00"/>
                </a:solidFill>
              </a:rPr>
              <a:t>FIRE</a:t>
            </a:r>
          </a:p>
        </p:txBody>
      </p:sp>
    </p:spTree>
    <p:extLst>
      <p:ext uri="{BB962C8B-B14F-4D97-AF65-F5344CB8AC3E}">
        <p14:creationId xmlns:p14="http://schemas.microsoft.com/office/powerpoint/2010/main" val="207503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5AA5-EDBF-4224-84D0-BCC172CC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Things to Note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6219D-449E-449E-8988-862DCFF36B23}"/>
              </a:ext>
            </a:extLst>
          </p:cNvPr>
          <p:cNvSpPr txBox="1"/>
          <p:nvPr/>
        </p:nvSpPr>
        <p:spPr>
          <a:xfrm>
            <a:off x="1096370" y="2176817"/>
            <a:ext cx="100561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1.Fires Incidents are worth 5pts each</a:t>
            </a:r>
          </a:p>
          <a:p>
            <a:r>
              <a:rPr lang="en-US" dirty="0"/>
              <a:t>2.Police Arrests for Crimes were multiplied by 0.5  </a:t>
            </a:r>
          </a:p>
          <a:p>
            <a:r>
              <a:rPr lang="en-US" dirty="0"/>
              <a:t>3. No weight was added to Police Incident Reports (Added after this presentation)</a:t>
            </a:r>
          </a:p>
        </p:txBody>
      </p:sp>
    </p:spTree>
    <p:extLst>
      <p:ext uri="{BB962C8B-B14F-4D97-AF65-F5344CB8AC3E}">
        <p14:creationId xmlns:p14="http://schemas.microsoft.com/office/powerpoint/2010/main" val="367128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494D-266E-4227-8902-7A74B1B4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to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0E8B8-4C00-489B-9D1B-B44F79123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https://github.com/joyousjay/CMPINF-0010-Final-Project/blob/master/Panther%20Central%20Project.ipynb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r>
              <a:rPr lang="en-US" dirty="0">
                <a:ea typeface="+mn-lt"/>
                <a:cs typeface="+mn-lt"/>
              </a:rPr>
              <a:t>(link does not work as we updated </a:t>
            </a:r>
            <a:r>
              <a:rPr lang="en-US">
                <a:ea typeface="+mn-lt"/>
                <a:cs typeface="+mn-lt"/>
              </a:rPr>
              <a:t>the notebook)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88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BA44-3F61-4C41-B294-0F914884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Arrest Data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269E0EB-A5E7-47A3-963B-FD1056A5A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388620" y="2120900"/>
            <a:ext cx="4639736" cy="4738793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u="sng"/>
              <a:t>Neighborhoods with Most Arrests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100"/>
              <a:t>Shadyside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100"/>
              <a:t>Squirrel Hill South(of Forbes)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100"/>
              <a:t>North Oakland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100"/>
              <a:t>Squirrel Hill North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100"/>
              <a:t>Central Northside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100"/>
              <a:t>Middle Hill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100"/>
              <a:t>East Liberty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100"/>
              <a:t>Lower Oakland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100"/>
              <a:t>Mount Washington</a:t>
            </a:r>
          </a:p>
          <a:p>
            <a:pPr marL="342900" indent="-342900" algn="ctr">
              <a:lnSpc>
                <a:spcPct val="110000"/>
              </a:lnSpc>
              <a:buAutoNum type="arabicPeriod"/>
            </a:pPr>
            <a:r>
              <a:rPr lang="en-US" sz="1100"/>
              <a:t>Homewood South</a:t>
            </a:r>
          </a:p>
          <a:p>
            <a:pPr marL="342900" indent="-342900" algn="ctr">
              <a:buAutoNum type="arabicPeriod"/>
            </a:pPr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1CD6498-E57D-404C-A787-47DE1CA67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27820" y="2120900"/>
            <a:ext cx="4639736" cy="3748194"/>
          </a:xfrm>
        </p:spPr>
        <p:txBody>
          <a:bodyPr vert="horz" lIns="0" tIns="45720" rIns="0" bIns="45720" rtlCol="0" anchor="t">
            <a:normAutofit/>
          </a:bodyPr>
          <a:lstStyle/>
          <a:p>
            <a:pPr algn="ctr"/>
            <a:r>
              <a:rPr lang="en-US"/>
              <a:t>Statistics</a:t>
            </a:r>
          </a:p>
          <a:p>
            <a:pPr algn="ctr"/>
            <a:r>
              <a:rPr lang="en-US">
                <a:ea typeface="+mn-lt"/>
                <a:cs typeface="+mn-lt"/>
              </a:rPr>
              <a:t>Max Arrests: 1226</a:t>
            </a:r>
          </a:p>
          <a:p>
            <a:pPr algn="ctr"/>
            <a:r>
              <a:rPr lang="en-US">
                <a:ea typeface="+mn-lt"/>
                <a:cs typeface="+mn-lt"/>
              </a:rPr>
              <a:t>Min Arrests:18</a:t>
            </a:r>
          </a:p>
          <a:p>
            <a:pPr algn="ctr"/>
            <a:r>
              <a:rPr lang="en-US">
                <a:ea typeface="+mn-lt"/>
                <a:cs typeface="+mn-lt"/>
              </a:rPr>
              <a:t>Avg Arrests: 622</a:t>
            </a:r>
          </a:p>
          <a:p>
            <a:pPr algn="ctr"/>
            <a:r>
              <a:rPr lang="en-US">
                <a:ea typeface="+mn-lt"/>
                <a:cs typeface="+mn-lt"/>
              </a:rPr>
              <a:t>Worst Arrests: Shadyside</a:t>
            </a:r>
          </a:p>
          <a:p>
            <a:pPr algn="ctr"/>
            <a:r>
              <a:rPr lang="en-US">
                <a:ea typeface="+mn-lt"/>
                <a:cs typeface="+mn-lt"/>
              </a:rPr>
              <a:t>Best Arrests: East Carnegie</a:t>
            </a:r>
            <a:endParaRPr lang="en-US"/>
          </a:p>
          <a:p>
            <a:pPr algn="ctr"/>
            <a:endParaRPr lang="en-US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A7632-3879-4032-9B94-5F0957BD2332}"/>
              </a:ext>
            </a:extLst>
          </p:cNvPr>
          <p:cNvSpPr txBox="1"/>
          <p:nvPr/>
        </p:nvSpPr>
        <p:spPr>
          <a:xfrm>
            <a:off x="7142104" y="2118548"/>
            <a:ext cx="2743200" cy="4293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u="sng">
                <a:solidFill>
                  <a:srgbClr val="404040"/>
                </a:solidFill>
                <a:cs typeface="Arial"/>
              </a:rPr>
              <a:t>Neighborhoods with Least Arrests</a:t>
            </a:r>
            <a:r>
              <a:rPr lang="en-US" sz="1400" u="sng">
                <a:cs typeface="Arial"/>
              </a:rPr>
              <a:t>​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sz="1100">
                <a:cs typeface="Arial"/>
              </a:rPr>
              <a:t>East Carnegie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sz="1100" err="1">
                <a:cs typeface="Arial"/>
              </a:rPr>
              <a:t>Harpen</a:t>
            </a:r>
            <a:r>
              <a:rPr lang="en-US" sz="1100">
                <a:cs typeface="Arial"/>
              </a:rPr>
              <a:t> Hilltop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sz="1100">
                <a:cs typeface="Arial"/>
              </a:rPr>
              <a:t>Swisshelm Park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sz="1100">
                <a:cs typeface="Arial"/>
              </a:rPr>
              <a:t>Bon Air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sz="1100" err="1">
                <a:cs typeface="Arial"/>
              </a:rPr>
              <a:t>Esplen</a:t>
            </a:r>
            <a:endParaRPr lang="en-US" sz="1100">
              <a:cs typeface="Arial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sz="1100">
                <a:cs typeface="Arial"/>
              </a:rPr>
              <a:t>West End Valley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sz="1100">
                <a:cs typeface="Arial"/>
              </a:rPr>
              <a:t>Regent Square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sz="1100">
                <a:cs typeface="Arial"/>
              </a:rPr>
              <a:t>California Ave.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sz="1100">
                <a:cs typeface="Arial"/>
              </a:rPr>
              <a:t>Morningside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sz="1100">
                <a:cs typeface="Arial"/>
              </a:rPr>
              <a:t>Elliot</a:t>
            </a:r>
          </a:p>
          <a:p>
            <a:pPr algn="ctr"/>
            <a:endParaRPr lang="en-US" sz="1100" u="sng">
              <a:cs typeface="Arial"/>
            </a:endParaRPr>
          </a:p>
          <a:p>
            <a:pPr marL="342900" indent="-342900" algn="ctr">
              <a:buAutoNum type="arabicPeriod"/>
            </a:pPr>
            <a:endParaRPr lang="en-US" sz="1400" u="sng">
              <a:cs typeface="Arial"/>
            </a:endParaRPr>
          </a:p>
        </p:txBody>
      </p:sp>
      <p:pic>
        <p:nvPicPr>
          <p:cNvPr id="6" name="Picture 6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2DBD6391-AB86-452F-9104-40FE0AF35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116" y="1752600"/>
            <a:ext cx="2182918" cy="4114800"/>
          </a:xfrm>
          <a:prstGeom prst="rect">
            <a:avLst/>
          </a:prstGeom>
        </p:spPr>
      </p:pic>
      <p:pic>
        <p:nvPicPr>
          <p:cNvPr id="5" name="Picture 6" descr="A person wearing a uniform&#10;&#10;Description generated with very high confidence">
            <a:extLst>
              <a:ext uri="{FF2B5EF4-FFF2-40B4-BE49-F238E27FC236}">
                <a16:creationId xmlns:a16="http://schemas.microsoft.com/office/drawing/2014/main" id="{1A8CCE6C-9CB7-4924-A6D5-794CC4A3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16" y="111596"/>
            <a:ext cx="1863961" cy="19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2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1F08FA62-7445-4610-8644-6832F283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4928235"/>
            <a:ext cx="2409825" cy="1268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63980-E94F-44DD-AA61-C242342E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Fire Incident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71A2-7C8F-4820-AE90-3C8F4E4B6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398145" y="2120900"/>
            <a:ext cx="4639736" cy="3986318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algn="ctr"/>
            <a:r>
              <a:rPr lang="en-US" sz="1400" u="sng">
                <a:solidFill>
                  <a:schemeClr val="tx1"/>
                </a:solidFill>
              </a:rPr>
              <a:t>Neighborhoods with Most Fire Incidents</a:t>
            </a:r>
          </a:p>
          <a:p>
            <a:pPr marL="342900" indent="-342900" algn="ctr">
              <a:buAutoNum type="arabicPeriod"/>
            </a:pPr>
            <a:r>
              <a:rPr lang="en-US" sz="1100">
                <a:solidFill>
                  <a:schemeClr val="tx1"/>
                </a:solidFill>
              </a:rPr>
              <a:t>Carrick</a:t>
            </a:r>
          </a:p>
          <a:p>
            <a:pPr marL="342900" indent="-342900" algn="ctr">
              <a:buAutoNum type="arabicPeriod"/>
            </a:pPr>
            <a:r>
              <a:rPr lang="en-US" sz="1100">
                <a:solidFill>
                  <a:schemeClr val="tx1"/>
                </a:solidFill>
              </a:rPr>
              <a:t>Central Business District</a:t>
            </a:r>
          </a:p>
          <a:p>
            <a:pPr marL="342900" indent="-342900" algn="ctr">
              <a:buAutoNum type="arabicPeriod"/>
            </a:pPr>
            <a:r>
              <a:rPr lang="en-US" sz="1100">
                <a:solidFill>
                  <a:schemeClr val="tx1"/>
                </a:solidFill>
              </a:rPr>
              <a:t>Southside Flats</a:t>
            </a:r>
          </a:p>
          <a:p>
            <a:pPr marL="342900" indent="-342900" algn="ctr">
              <a:buAutoNum type="arabicPeriod"/>
            </a:pPr>
            <a:r>
              <a:rPr lang="en-US" sz="1100">
                <a:solidFill>
                  <a:schemeClr val="tx1"/>
                </a:solidFill>
              </a:rPr>
              <a:t>Hazelwood</a:t>
            </a:r>
          </a:p>
          <a:p>
            <a:pPr marL="342900" indent="-342900" algn="ctr">
              <a:buAutoNum type="arabicPeriod"/>
            </a:pPr>
            <a:r>
              <a:rPr lang="en-US" sz="1100">
                <a:solidFill>
                  <a:schemeClr val="tx1"/>
                </a:solidFill>
              </a:rPr>
              <a:t>Squirrel Hill South(of Forbes)</a:t>
            </a:r>
          </a:p>
          <a:p>
            <a:pPr marL="342900" indent="-342900" algn="ctr">
              <a:buAutoNum type="arabicPeriod"/>
            </a:pPr>
            <a:r>
              <a:rPr lang="en-US" sz="1100">
                <a:solidFill>
                  <a:schemeClr val="tx1"/>
                </a:solidFill>
              </a:rPr>
              <a:t>East Liberty</a:t>
            </a:r>
          </a:p>
          <a:p>
            <a:pPr marL="342900" indent="-342900" algn="ctr">
              <a:buAutoNum type="arabicPeriod"/>
            </a:pPr>
            <a:r>
              <a:rPr lang="en-US" sz="1100">
                <a:solidFill>
                  <a:schemeClr val="tx1"/>
                </a:solidFill>
              </a:rPr>
              <a:t>Homewood North</a:t>
            </a:r>
          </a:p>
          <a:p>
            <a:pPr marL="342900" indent="-342900" algn="ctr">
              <a:buAutoNum type="arabicPeriod"/>
            </a:pPr>
            <a:r>
              <a:rPr lang="en-US" sz="1100">
                <a:solidFill>
                  <a:schemeClr val="tx1"/>
                </a:solidFill>
              </a:rPr>
              <a:t>Lincoln-</a:t>
            </a:r>
            <a:r>
              <a:rPr lang="en-US" sz="1100" err="1">
                <a:solidFill>
                  <a:schemeClr val="tx1"/>
                </a:solidFill>
              </a:rPr>
              <a:t>Lemington</a:t>
            </a:r>
            <a:r>
              <a:rPr lang="en-US" sz="1100">
                <a:solidFill>
                  <a:schemeClr val="tx1"/>
                </a:solidFill>
              </a:rPr>
              <a:t>-Belmar</a:t>
            </a:r>
          </a:p>
          <a:p>
            <a:pPr marL="342900" indent="-342900" algn="ctr">
              <a:buAutoNum type="arabicPeriod"/>
            </a:pPr>
            <a:r>
              <a:rPr lang="en-US" sz="1100">
                <a:solidFill>
                  <a:schemeClr val="tx1"/>
                </a:solidFill>
              </a:rPr>
              <a:t>Mouth Washington</a:t>
            </a:r>
          </a:p>
          <a:p>
            <a:pPr marL="342900" indent="-342900" algn="ctr">
              <a:buAutoNum type="arabicPeriod"/>
            </a:pPr>
            <a:r>
              <a:rPr lang="en-US" sz="1100" err="1">
                <a:solidFill>
                  <a:schemeClr val="tx1"/>
                </a:solidFill>
              </a:rPr>
              <a:t>Sheraden</a:t>
            </a:r>
            <a:endParaRPr lang="en-US" sz="1100">
              <a:solidFill>
                <a:schemeClr val="tx1"/>
              </a:solidFill>
            </a:endParaRPr>
          </a:p>
          <a:p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D1EAE-C414-400B-87AB-E57E55237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2744" y="2120900"/>
            <a:ext cx="4639736" cy="3748194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algn="ctr"/>
            <a:r>
              <a:rPr lang="en-US"/>
              <a:t>Statistics</a:t>
            </a:r>
          </a:p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Max Fires: 220</a:t>
            </a:r>
          </a:p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Min Fires: 4</a:t>
            </a:r>
          </a:p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Avg Fires: 112</a:t>
            </a:r>
          </a:p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Worst Fires: Carrick</a:t>
            </a:r>
          </a:p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Best Fires: Mount Oliver Borough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25FB-81D2-46F3-B50F-68111BDC7E26}"/>
              </a:ext>
            </a:extLst>
          </p:cNvPr>
          <p:cNvSpPr txBox="1"/>
          <p:nvPr/>
        </p:nvSpPr>
        <p:spPr>
          <a:xfrm>
            <a:off x="8181975" y="2333625"/>
            <a:ext cx="348615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u="sng">
                <a:cs typeface="Arial"/>
              </a:rPr>
              <a:t>Neighborhoods with Least Fire Incidents</a:t>
            </a:r>
          </a:p>
          <a:p>
            <a:pPr marL="342900" indent="-342900" algn="ctr">
              <a:buAutoNum type="arabicPeriod"/>
            </a:pPr>
            <a:endParaRPr lang="en-US" sz="1400" u="sng">
              <a:cs typeface="Arial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1400">
                <a:cs typeface="Arial"/>
              </a:rPr>
              <a:t>Mount Oliver Borough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1400">
                <a:cs typeface="Arial"/>
              </a:rPr>
              <a:t>Regent Square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1400">
                <a:cs typeface="Arial"/>
              </a:rPr>
              <a:t>East Carnegie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1400">
                <a:cs typeface="Arial"/>
              </a:rPr>
              <a:t>Mount Oliver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1400">
                <a:cs typeface="Arial"/>
              </a:rPr>
              <a:t>Arlington Heights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1400">
                <a:cs typeface="Arial"/>
              </a:rPr>
              <a:t>Oakwood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1400">
                <a:cs typeface="Arial"/>
              </a:rPr>
              <a:t>Hays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1400" err="1">
                <a:cs typeface="Arial"/>
              </a:rPr>
              <a:t>Chartiers</a:t>
            </a:r>
            <a:r>
              <a:rPr lang="en-US" sz="1400">
                <a:cs typeface="Arial"/>
              </a:rPr>
              <a:t> City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1400">
                <a:cs typeface="Arial"/>
              </a:rPr>
              <a:t>Swisshelm Park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sz="1400">
                <a:cs typeface="Arial"/>
              </a:rPr>
              <a:t>St. Clair</a:t>
            </a:r>
          </a:p>
          <a:p>
            <a:pPr marL="342900" indent="-342900" algn="ctr">
              <a:buAutoNum type="arabicPeriod"/>
            </a:pPr>
            <a:endParaRPr lang="en-US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8018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1393DAB-880F-46C8-B38B-E0F5E497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5" y="304924"/>
            <a:ext cx="8465387" cy="52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05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3141BDC-8F79-45E1-960E-FF253BE1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17" y="1289355"/>
            <a:ext cx="7919049" cy="486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319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243641"/>
      </a:dk2>
      <a:lt2>
        <a:srgbClr val="E2E5E8"/>
      </a:lt2>
      <a:accent1>
        <a:srgbClr val="C34F4D"/>
      </a:accent1>
      <a:accent2>
        <a:srgbClr val="B16F3B"/>
      </a:accent2>
      <a:accent3>
        <a:srgbClr val="B3A446"/>
      </a:accent3>
      <a:accent4>
        <a:srgbClr val="3BB1AF"/>
      </a:accent4>
      <a:accent5>
        <a:srgbClr val="4D94C3"/>
      </a:accent5>
      <a:accent6>
        <a:srgbClr val="475CB6"/>
      </a:accent6>
      <a:hlink>
        <a:srgbClr val="3F87BF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503</Words>
  <Application>Microsoft Macintosh PowerPoint</Application>
  <PresentationFormat>Widescreen</PresentationFormat>
  <Paragraphs>147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 Nova Light</vt:lpstr>
      <vt:lpstr>Bembo</vt:lpstr>
      <vt:lpstr>Calibri</vt:lpstr>
      <vt:lpstr>RetrospectVTI</vt:lpstr>
      <vt:lpstr>BEST NEIGHBORHOOD IN PITTSBURGH</vt:lpstr>
      <vt:lpstr>How Do You Quantify Best?</vt:lpstr>
      <vt:lpstr>Where's the Data?</vt:lpstr>
      <vt:lpstr>Things to Note</vt:lpstr>
      <vt:lpstr>Link to Code</vt:lpstr>
      <vt:lpstr>Arrest Data</vt:lpstr>
      <vt:lpstr>Fire Incident Data</vt:lpstr>
      <vt:lpstr>PowerPoint Presentation</vt:lpstr>
      <vt:lpstr>PowerPoint Presentation</vt:lpstr>
      <vt:lpstr>Best Neighborhood in Pittsburgh?</vt:lpstr>
      <vt:lpstr>East Carnegie</vt:lpstr>
      <vt:lpstr>Worst Neighborhood in Pittsburgh?</vt:lpstr>
      <vt:lpstr>Squirrel Hill South</vt:lpstr>
      <vt:lpstr>Is There Any Correlation or Causation?</vt:lpstr>
      <vt:lpstr>PowerPoint Presentation</vt:lpstr>
      <vt:lpstr>Correlation</vt:lpstr>
      <vt:lpstr>Correlation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Majekodunmi, Janet</cp:lastModifiedBy>
  <cp:revision>39</cp:revision>
  <dcterms:created xsi:type="dcterms:W3CDTF">2019-11-17T21:13:09Z</dcterms:created>
  <dcterms:modified xsi:type="dcterms:W3CDTF">2019-12-06T06:20:35Z</dcterms:modified>
</cp:coreProperties>
</file>